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eb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73" r:id="rId4"/>
    <p:sldId id="27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webp>
</file>

<file path=ppt/media/image6.png>
</file>

<file path=ppt/media/image7.png>
</file>

<file path=ppt/media/image8.jpg>
</file>

<file path=ppt/media/image9.jpe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3744F-8114-4045-95A7-6700991526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2743DE-CFEC-47E2-B759-5C2C61E9E4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BA628-B9E0-41BB-ADED-34AF01914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BC8FD-BF4C-4EFA-BCEA-88FDAEE41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9845E-DA48-4DB1-9D6D-DBA0F8941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63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0BD65-E276-4A12-B8FC-887FBAA13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CC8591-663F-4C45-B231-F11731C492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344F7-1573-4C15-A975-DB2EB5FC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1A510-4613-4752-90B9-4F7349DD1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EBD38-D584-47FE-98CA-C3A133192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8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503195-9DAA-4752-B35A-C2DEA4D273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711506-DCB3-4FE4-B36E-4765A7DA8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E9B81-EA1E-497E-9CCC-24235B3BE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05921-8E90-4017-9F8D-542B94F82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BCF17-C58A-4F07-B773-90A148CBA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797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96474-26AD-4A12-B795-F6A488217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E47D6-30E7-4FE9-884D-34483221F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3D91A-0FF2-4F00-95C3-E7B03AA3B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B88F3-7EE4-4F81-BEF8-CFE6FB45F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D29D9-FECE-452F-9A8A-C7A318A50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22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7AFCA-0BD5-49F0-84EB-E432F4FA1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3ADFF-FF2B-4A5D-8896-903B5795DD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1B8CF-68A6-4480-9E17-AE83A29BD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2DBA1-B109-4E11-AD27-62EF27BF0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8E98F-4211-4D6A-BDD8-C3F20808E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322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A62B3-E0C4-4AA4-80EC-1F314FBF6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C61A1-633F-4982-9897-3DB8115FB7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B20A64-5256-4B3A-B905-D2FD0D744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D8FA53-70B2-49A8-BBD4-52E9D7F56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1D22CD-7DB2-465B-B42B-62F0522D6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CDE1B-4C80-4CCA-9F90-2C38BD2A0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53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DE66E-CFC4-4229-8A1B-CFE2766A3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699803-82E0-4567-9A57-8AA7C1A9D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A73209-4D88-4E7C-941A-01C9E88359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1FBCAE-F60F-4A2F-8CB6-C0797577E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54AE19-B485-4087-A1D7-9EDA5E53CA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309921-2B7B-4273-AF64-AFFEF8FD0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6C2E71-7E33-4258-B813-7BAA7DDA5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DA166F-E7CE-4F05-8A0A-06A0195A0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62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BF1B4-301D-482F-B29A-EAD706362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E5CB7A-4B0C-470D-B423-8E02FEE32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C95E0F-08D2-4D1D-983D-A2093F3F4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500B1-F633-4837-8274-FD9D5C5E2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7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273781-3A83-4DAD-9C90-B8AF38B12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F0B6A2-6680-4ABB-9E71-A73F92328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1FC1EC-AC9A-4533-9939-3CF3FDFEE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859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8E1AE-A3C6-410B-B0CB-CD1A58680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B7DF0-1A6C-4BF0-A499-E0A2549663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3F6D5-3D6C-4879-A577-1DF5FEB039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75E51-2F52-4C2A-BE11-08A286813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E5A0DD-1E13-4CCE-B2B9-426A123C2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F193D-829C-4575-AAF6-0063393A8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325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90586-EB11-4B5F-891B-68D1FF52D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6E876E-A0AA-4BF9-A513-A24D84F1E2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38AEE3-F340-4686-BDBB-7EA0CAACC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D2CBE-303C-4BBF-92F5-17C459B31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F30AF-B9EA-4EDB-83C4-239A08C48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884F05-52FE-475A-B4EB-4EA716E4B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513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556089-DEE8-49CF-B18A-56BB3ACBA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AE309D-B0A7-455C-ACAC-A29A8A3AA7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5FF41-4C45-47AA-957B-588D82A606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F65C86-0F79-46BE-A581-1F6E7351399D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02B04-276B-4CF0-900B-16B57A044D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C70E7-4FE2-4CC5-AEA8-FD399E7B7F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CF20F-53BA-4672-910B-55FD1BE49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995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webp"/><Relationship Id="rId10" Type="http://schemas.openxmlformats.org/officeDocument/2006/relationships/image" Target="../media/image2.png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3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17446-4CAF-4EF8-B8B9-DA9791A75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n-US" sz="3200"/>
              <a:t>Visual Storyboard Use Case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BD1C442-50D4-4C7E-BF2F-AB23649F7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Mr. Daniel Holden is a grocery store owner and he uses ParkSmart App to list his parking spots on the app and makes extra income. </a:t>
            </a:r>
          </a:p>
        </p:txBody>
      </p:sp>
      <p:pic>
        <p:nvPicPr>
          <p:cNvPr id="5" name="Content Placeholder 4" descr="A picture containing sign, table&#10;&#10;Description automatically generated">
            <a:extLst>
              <a:ext uri="{FF2B5EF4-FFF2-40B4-BE49-F238E27FC236}">
                <a16:creationId xmlns:a16="http://schemas.microsoft.com/office/drawing/2014/main" id="{13BD7543-8B0C-4F92-A3A5-926F441B62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84" y="2745440"/>
            <a:ext cx="11164824" cy="3461095"/>
          </a:xfrm>
          <a:prstGeom prst="rect">
            <a:avLst/>
          </a:prstGeom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1CF353CD-090D-462B-8AF6-596CB12BA5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31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372"/>
    </mc:Choice>
    <mc:Fallback xmlns="">
      <p:transition spd="slow" advTm="60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B831DD-2E60-4C17-877E-4819007E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n-US" sz="3200"/>
              <a:t>Visual Storyboard Use Case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F649808-D82E-4017-9F58-D4B89CD99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Samantha Brown is a Program Manager at an IT company. She uses her car for commuting to office. She uses this app to book a spot and park her car at the spot daily. </a:t>
            </a:r>
          </a:p>
        </p:txBody>
      </p:sp>
      <p:pic>
        <p:nvPicPr>
          <p:cNvPr id="5" name="Content Placeholder 4" descr="A picture containing table, computer, room&#10;&#10;Description automatically generated">
            <a:extLst>
              <a:ext uri="{FF2B5EF4-FFF2-40B4-BE49-F238E27FC236}">
                <a16:creationId xmlns:a16="http://schemas.microsoft.com/office/drawing/2014/main" id="{93ECBBFF-6D82-4945-BD28-C03EBB9F45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84" y="2745440"/>
            <a:ext cx="11164824" cy="346109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9755007-7725-4A33-BF47-882AD14451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6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583"/>
    </mc:Choice>
    <mc:Fallback xmlns="">
      <p:transition spd="slow" advTm="57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F83B-0595-4609-BAEB-AA86ED39296A}"/>
              </a:ext>
            </a:extLst>
          </p:cNvPr>
          <p:cNvSpPr txBox="1"/>
          <p:nvPr/>
        </p:nvSpPr>
        <p:spPr>
          <a:xfrm>
            <a:off x="716280" y="299227"/>
            <a:ext cx="10759440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000" b="1" dirty="0">
                <a:solidFill>
                  <a:srgbClr val="FFBE00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Product </a:t>
            </a:r>
            <a:r>
              <a:rPr lang="en-US" sz="4000" b="1" dirty="0">
                <a:solidFill>
                  <a:srgbClr val="1C819E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Roadmap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0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2801948" y="6749143"/>
            <a:ext cx="6588105" cy="1088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/>
          <p:nvPr/>
        </p:nvSpPr>
        <p:spPr>
          <a:xfrm>
            <a:off x="9531927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718209" y="1732994"/>
            <a:ext cx="9873155" cy="93848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ounded Rectangle 148"/>
          <p:cNvSpPr/>
          <p:nvPr/>
        </p:nvSpPr>
        <p:spPr>
          <a:xfrm>
            <a:off x="1718210" y="2865341"/>
            <a:ext cx="9845708" cy="1026733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ounded Rectangle 168"/>
          <p:cNvSpPr/>
          <p:nvPr/>
        </p:nvSpPr>
        <p:spPr>
          <a:xfrm>
            <a:off x="1718210" y="3997690"/>
            <a:ext cx="9845708" cy="88105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Rounded Rectangle 188"/>
          <p:cNvSpPr/>
          <p:nvPr/>
        </p:nvSpPr>
        <p:spPr>
          <a:xfrm>
            <a:off x="1718210" y="5130037"/>
            <a:ext cx="9845708" cy="881054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6" name="Straight Connector 225"/>
          <p:cNvCxnSpPr/>
          <p:nvPr/>
        </p:nvCxnSpPr>
        <p:spPr>
          <a:xfrm flipH="1">
            <a:off x="5379406" y="1410819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/>
          <p:nvPr/>
        </p:nvCxnSpPr>
        <p:spPr>
          <a:xfrm flipH="1">
            <a:off x="6991140" y="1410818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/>
          <p:nvPr/>
        </p:nvCxnSpPr>
        <p:spPr>
          <a:xfrm flipH="1">
            <a:off x="8591327" y="1404203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 flipH="1">
            <a:off x="3569690" y="1409842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oup 62"/>
          <p:cNvGrpSpPr/>
          <p:nvPr/>
        </p:nvGrpSpPr>
        <p:grpSpPr>
          <a:xfrm>
            <a:off x="3886239" y="1267696"/>
            <a:ext cx="1093733" cy="233013"/>
            <a:chOff x="735067" y="1781317"/>
            <a:chExt cx="1093733" cy="233013"/>
          </a:xfrm>
        </p:grpSpPr>
        <p:sp>
          <p:nvSpPr>
            <p:cNvPr id="59" name="Rounded Rectangle 58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Quarter 1 </a:t>
              </a: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5363594" y="1215334"/>
            <a:ext cx="1093733" cy="239746"/>
            <a:chOff x="735067" y="1781317"/>
            <a:chExt cx="1093733" cy="239746"/>
          </a:xfrm>
        </p:grpSpPr>
        <p:sp>
          <p:nvSpPr>
            <p:cNvPr id="65" name="Rounded Rectangle 64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974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Quarter 2</a:t>
              </a:r>
            </a:p>
          </p:txBody>
        </p:sp>
      </p:grpSp>
      <p:cxnSp>
        <p:nvCxnSpPr>
          <p:cNvPr id="225" name="Straight Connector 224"/>
          <p:cNvCxnSpPr/>
          <p:nvPr/>
        </p:nvCxnSpPr>
        <p:spPr>
          <a:xfrm flipH="1">
            <a:off x="1985048" y="1409842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3727992" y="1962749"/>
            <a:ext cx="1452541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Version 1.0</a:t>
            </a:r>
          </a:p>
        </p:txBody>
      </p:sp>
      <p:sp>
        <p:nvSpPr>
          <p:cNvPr id="127" name="Rounded Rectangle 126"/>
          <p:cNvSpPr/>
          <p:nvPr/>
        </p:nvSpPr>
        <p:spPr>
          <a:xfrm>
            <a:off x="5403543" y="1934244"/>
            <a:ext cx="1348847" cy="486019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Version 2.0</a:t>
            </a:r>
          </a:p>
        </p:txBody>
      </p:sp>
      <p:sp>
        <p:nvSpPr>
          <p:cNvPr id="130" name="Rounded Rectangle 129"/>
          <p:cNvSpPr/>
          <p:nvPr/>
        </p:nvSpPr>
        <p:spPr>
          <a:xfrm>
            <a:off x="7040930" y="1887851"/>
            <a:ext cx="1452541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Version 3.0.</a:t>
            </a:r>
          </a:p>
        </p:txBody>
      </p:sp>
      <p:sp>
        <p:nvSpPr>
          <p:cNvPr id="139" name="Rounded Rectangle 138"/>
          <p:cNvSpPr/>
          <p:nvPr/>
        </p:nvSpPr>
        <p:spPr>
          <a:xfrm>
            <a:off x="8867253" y="1920466"/>
            <a:ext cx="1452541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Version 4.0.</a:t>
            </a:r>
          </a:p>
        </p:txBody>
      </p:sp>
      <p:grpSp>
        <p:nvGrpSpPr>
          <p:cNvPr id="141" name="Group 140"/>
          <p:cNvGrpSpPr/>
          <p:nvPr/>
        </p:nvGrpSpPr>
        <p:grpSpPr>
          <a:xfrm>
            <a:off x="7124992" y="1166073"/>
            <a:ext cx="1093733" cy="239746"/>
            <a:chOff x="735067" y="1781317"/>
            <a:chExt cx="1093733" cy="239746"/>
          </a:xfrm>
        </p:grpSpPr>
        <p:sp>
          <p:nvSpPr>
            <p:cNvPr id="142" name="Rounded Rectangle 141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974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Quarter3 </a:t>
              </a:r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8943463" y="1172393"/>
            <a:ext cx="1093733" cy="233013"/>
            <a:chOff x="735067" y="1781317"/>
            <a:chExt cx="1093733" cy="233013"/>
          </a:xfrm>
        </p:grpSpPr>
        <p:sp>
          <p:nvSpPr>
            <p:cNvPr id="145" name="Rounded Rectangle 144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Quarter 4</a:t>
              </a:r>
            </a:p>
          </p:txBody>
        </p:sp>
      </p:grpSp>
      <p:sp>
        <p:nvSpPr>
          <p:cNvPr id="158" name="Rounded Rectangle 157"/>
          <p:cNvSpPr/>
          <p:nvPr/>
        </p:nvSpPr>
        <p:spPr>
          <a:xfrm>
            <a:off x="7093938" y="2905909"/>
            <a:ext cx="1452541" cy="729656"/>
          </a:xfrm>
          <a:prstGeom prst="roundRect">
            <a:avLst/>
          </a:prstGeom>
          <a:solidFill>
            <a:srgbClr val="FFBE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Social Media Integration</a:t>
            </a:r>
          </a:p>
        </p:txBody>
      </p:sp>
      <p:sp>
        <p:nvSpPr>
          <p:cNvPr id="186" name="Rounded Rectangle 185"/>
          <p:cNvSpPr/>
          <p:nvPr/>
        </p:nvSpPr>
        <p:spPr>
          <a:xfrm>
            <a:off x="1985683" y="4126279"/>
            <a:ext cx="3114732" cy="687270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All basic functionalities.</a:t>
            </a:r>
          </a:p>
        </p:txBody>
      </p:sp>
      <p:sp>
        <p:nvSpPr>
          <p:cNvPr id="182" name="Rounded Rectangle 181"/>
          <p:cNvSpPr/>
          <p:nvPr/>
        </p:nvSpPr>
        <p:spPr>
          <a:xfrm>
            <a:off x="5349160" y="3944457"/>
            <a:ext cx="1611480" cy="914631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2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More Sign-Up options, Customer feedbacks, pre-booking</a:t>
            </a:r>
          </a:p>
        </p:txBody>
      </p:sp>
      <p:sp>
        <p:nvSpPr>
          <p:cNvPr id="178" name="Rounded Rectangle 177"/>
          <p:cNvSpPr/>
          <p:nvPr/>
        </p:nvSpPr>
        <p:spPr>
          <a:xfrm>
            <a:off x="7228318" y="3990176"/>
            <a:ext cx="1296895" cy="803618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2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Discounts, new spots, social media analysis</a:t>
            </a:r>
          </a:p>
        </p:txBody>
      </p:sp>
      <p:sp>
        <p:nvSpPr>
          <p:cNvPr id="206" name="Rounded Rectangle 205"/>
          <p:cNvSpPr/>
          <p:nvPr/>
        </p:nvSpPr>
        <p:spPr>
          <a:xfrm>
            <a:off x="2193766" y="5297054"/>
            <a:ext cx="2736805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Basic customer support and FAQ’s.</a:t>
            </a:r>
          </a:p>
        </p:txBody>
      </p:sp>
      <p:sp>
        <p:nvSpPr>
          <p:cNvPr id="200" name="Rounded Rectangle 199"/>
          <p:cNvSpPr/>
          <p:nvPr/>
        </p:nvSpPr>
        <p:spPr>
          <a:xfrm>
            <a:off x="5397905" y="5297054"/>
            <a:ext cx="1535897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Toll-free number support.</a:t>
            </a:r>
          </a:p>
        </p:txBody>
      </p:sp>
      <p:sp>
        <p:nvSpPr>
          <p:cNvPr id="198" name="Rounded Rectangle 197"/>
          <p:cNvSpPr/>
          <p:nvPr/>
        </p:nvSpPr>
        <p:spPr>
          <a:xfrm>
            <a:off x="7050258" y="5277783"/>
            <a:ext cx="1452541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Enhancements.</a:t>
            </a:r>
          </a:p>
        </p:txBody>
      </p:sp>
      <p:sp>
        <p:nvSpPr>
          <p:cNvPr id="196" name="Rounded Rectangle 195"/>
          <p:cNvSpPr/>
          <p:nvPr/>
        </p:nvSpPr>
        <p:spPr>
          <a:xfrm>
            <a:off x="8653567" y="5223309"/>
            <a:ext cx="1837920" cy="657538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Virtual Assistant.</a:t>
            </a:r>
          </a:p>
        </p:txBody>
      </p:sp>
      <p:sp>
        <p:nvSpPr>
          <p:cNvPr id="230" name="Oval 229"/>
          <p:cNvSpPr/>
          <p:nvPr/>
        </p:nvSpPr>
        <p:spPr>
          <a:xfrm>
            <a:off x="429597" y="1676025"/>
            <a:ext cx="1227920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Version release</a:t>
            </a:r>
          </a:p>
        </p:txBody>
      </p:sp>
      <p:sp>
        <p:nvSpPr>
          <p:cNvPr id="231" name="Oval 230"/>
          <p:cNvSpPr/>
          <p:nvPr/>
        </p:nvSpPr>
        <p:spPr>
          <a:xfrm>
            <a:off x="454926" y="2827362"/>
            <a:ext cx="1173905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Platform Support</a:t>
            </a:r>
          </a:p>
        </p:txBody>
      </p:sp>
      <p:sp>
        <p:nvSpPr>
          <p:cNvPr id="232" name="Oval 231"/>
          <p:cNvSpPr/>
          <p:nvPr/>
        </p:nvSpPr>
        <p:spPr>
          <a:xfrm>
            <a:off x="422152" y="3986163"/>
            <a:ext cx="1227920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Features</a:t>
            </a:r>
          </a:p>
        </p:txBody>
      </p:sp>
      <p:sp>
        <p:nvSpPr>
          <p:cNvPr id="233" name="Oval 232"/>
          <p:cNvSpPr/>
          <p:nvPr/>
        </p:nvSpPr>
        <p:spPr>
          <a:xfrm>
            <a:off x="454926" y="5130037"/>
            <a:ext cx="1206946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Customer Support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1D7BE5-AC96-45A6-98F0-2ACA0C47F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7AE3C-BF03-4D22-A58C-3E5630EFFACD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91075B-A95F-456D-8C08-807CE30C8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3</a:t>
            </a:fld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C077D18-F9D2-4B64-A9FB-19A0FEBAE7AF}"/>
              </a:ext>
            </a:extLst>
          </p:cNvPr>
          <p:cNvGrpSpPr/>
          <p:nvPr/>
        </p:nvGrpSpPr>
        <p:grpSpPr>
          <a:xfrm>
            <a:off x="2172855" y="1150367"/>
            <a:ext cx="1268808" cy="745973"/>
            <a:chOff x="735067" y="1781317"/>
            <a:chExt cx="1093733" cy="745973"/>
          </a:xfrm>
        </p:grpSpPr>
        <p:sp>
          <p:nvSpPr>
            <p:cNvPr id="76" name="Rounded Rectangle 58">
              <a:extLst>
                <a:ext uri="{FF2B5EF4-FFF2-40B4-BE49-F238E27FC236}">
                  <a16:creationId xmlns:a16="http://schemas.microsoft.com/office/drawing/2014/main" id="{BF3A9126-E46F-4E7C-872A-437CDCD9D7E4}"/>
                </a:ext>
              </a:extLst>
            </p:cNvPr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33D30B8-140B-45EA-A75C-4EB2FA6C593A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7459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Alpha &amp; Beta Launch  </a:t>
              </a:r>
            </a:p>
          </p:txBody>
        </p:sp>
      </p:grpSp>
      <p:sp>
        <p:nvSpPr>
          <p:cNvPr id="78" name="Rounded Rectangle 10">
            <a:extLst>
              <a:ext uri="{FF2B5EF4-FFF2-40B4-BE49-F238E27FC236}">
                <a16:creationId xmlns:a16="http://schemas.microsoft.com/office/drawing/2014/main" id="{C2D0372B-7DCE-4518-8000-43015CCA8340}"/>
              </a:ext>
            </a:extLst>
          </p:cNvPr>
          <p:cNvSpPr/>
          <p:nvPr/>
        </p:nvSpPr>
        <p:spPr>
          <a:xfrm>
            <a:off x="2096323" y="1934245"/>
            <a:ext cx="1452541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Beta version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F742DDBC-C1C1-40F1-93E6-F1A401F68E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524" y="2844707"/>
            <a:ext cx="551329" cy="5513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167D96-5BAB-424A-A0A2-6C103E7A015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833" y="2902583"/>
            <a:ext cx="673681" cy="550430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82AF0F54-994E-42F7-9297-CA8594367CF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661" y="2849816"/>
            <a:ext cx="615553" cy="615553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9677B810-807F-468F-A880-15FD30AEE5F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070" y="2914218"/>
            <a:ext cx="721053" cy="412306"/>
          </a:xfrm>
          <a:prstGeom prst="rect">
            <a:avLst/>
          </a:prstGeom>
        </p:spPr>
      </p:pic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D3936FCD-65B3-4476-B308-04F76C61E6A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942" y="2874144"/>
            <a:ext cx="524944" cy="524944"/>
          </a:xfrm>
          <a:prstGeom prst="rect">
            <a:avLst/>
          </a:prstGeom>
        </p:spPr>
      </p:pic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B2A488FD-F934-434B-A572-24196DC50E5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816" y="3412638"/>
            <a:ext cx="650458" cy="408695"/>
          </a:xfrm>
          <a:prstGeom prst="rect">
            <a:avLst/>
          </a:prstGeom>
        </p:spPr>
      </p:pic>
      <p:sp>
        <p:nvSpPr>
          <p:cNvPr id="92" name="Rounded Rectangle 157">
            <a:extLst>
              <a:ext uri="{FF2B5EF4-FFF2-40B4-BE49-F238E27FC236}">
                <a16:creationId xmlns:a16="http://schemas.microsoft.com/office/drawing/2014/main" id="{7462D5FA-6016-4B84-9B73-5DFF6A1AE20E}"/>
              </a:ext>
            </a:extLst>
          </p:cNvPr>
          <p:cNvSpPr/>
          <p:nvPr/>
        </p:nvSpPr>
        <p:spPr>
          <a:xfrm>
            <a:off x="8684647" y="2941558"/>
            <a:ext cx="2642315" cy="729656"/>
          </a:xfrm>
          <a:prstGeom prst="roundRect">
            <a:avLst/>
          </a:prstGeom>
          <a:solidFill>
            <a:srgbClr val="FFBE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Integration with location- based services and utilizing smartphone features</a:t>
            </a:r>
          </a:p>
        </p:txBody>
      </p:sp>
      <p:sp>
        <p:nvSpPr>
          <p:cNvPr id="93" name="Rounded Rectangle 177">
            <a:extLst>
              <a:ext uri="{FF2B5EF4-FFF2-40B4-BE49-F238E27FC236}">
                <a16:creationId xmlns:a16="http://schemas.microsoft.com/office/drawing/2014/main" id="{3B9D3619-1E39-49E9-B97F-AF19863AA9DA}"/>
              </a:ext>
            </a:extLst>
          </p:cNvPr>
          <p:cNvSpPr/>
          <p:nvPr/>
        </p:nvSpPr>
        <p:spPr>
          <a:xfrm>
            <a:off x="8693274" y="3945765"/>
            <a:ext cx="1984900" cy="803618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2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New cities, bike/bicycles options, analytics</a:t>
            </a: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B6E9DA8B-B3FA-4B02-891C-B20FB68326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824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457"/>
    </mc:Choice>
    <mc:Fallback>
      <p:transition spd="slow" advTm="157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F83B-0595-4609-BAEB-AA86ED39296A}"/>
              </a:ext>
            </a:extLst>
          </p:cNvPr>
          <p:cNvSpPr txBox="1"/>
          <p:nvPr/>
        </p:nvSpPr>
        <p:spPr>
          <a:xfrm>
            <a:off x="716280" y="299227"/>
            <a:ext cx="10759440" cy="61555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4000" b="1" dirty="0">
                <a:solidFill>
                  <a:srgbClr val="FFBE00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Product </a:t>
            </a:r>
            <a:r>
              <a:rPr lang="en-US" sz="4000" b="1" dirty="0">
                <a:solidFill>
                  <a:srgbClr val="1C819E"/>
                </a:solidFill>
                <a:latin typeface="+mj-lt"/>
                <a:ea typeface="Ebrima" panose="02000000000000000000" pitchFamily="2" charset="0"/>
                <a:cs typeface="Segoe UI" panose="020B0502040204020203" pitchFamily="34" charset="0"/>
              </a:rPr>
              <a:t>Roadmap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0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2801948" y="6749143"/>
            <a:ext cx="6588105" cy="10885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/>
          <p:nvPr/>
        </p:nvSpPr>
        <p:spPr>
          <a:xfrm>
            <a:off x="9531927" y="6775698"/>
            <a:ext cx="2660073" cy="82301"/>
          </a:xfrm>
          <a:prstGeom prst="rect">
            <a:avLst/>
          </a:prstGeom>
          <a:solidFill>
            <a:srgbClr val="FFB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718209" y="1732994"/>
            <a:ext cx="9873155" cy="938488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ounded Rectangle 148"/>
          <p:cNvSpPr/>
          <p:nvPr/>
        </p:nvSpPr>
        <p:spPr>
          <a:xfrm>
            <a:off x="1718210" y="2865341"/>
            <a:ext cx="9845708" cy="1026733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6" name="Straight Connector 225"/>
          <p:cNvCxnSpPr/>
          <p:nvPr/>
        </p:nvCxnSpPr>
        <p:spPr>
          <a:xfrm flipH="1">
            <a:off x="5379406" y="1410819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/>
          <p:nvPr/>
        </p:nvCxnSpPr>
        <p:spPr>
          <a:xfrm flipH="1">
            <a:off x="6991140" y="1410818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/>
          <p:nvPr/>
        </p:nvCxnSpPr>
        <p:spPr>
          <a:xfrm flipH="1">
            <a:off x="8591327" y="1404203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 flipH="1">
            <a:off x="3569690" y="1409842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oup 62"/>
          <p:cNvGrpSpPr/>
          <p:nvPr/>
        </p:nvGrpSpPr>
        <p:grpSpPr>
          <a:xfrm>
            <a:off x="3886239" y="1267696"/>
            <a:ext cx="1093733" cy="233013"/>
            <a:chOff x="735067" y="1781317"/>
            <a:chExt cx="1093733" cy="233013"/>
          </a:xfrm>
        </p:grpSpPr>
        <p:sp>
          <p:nvSpPr>
            <p:cNvPr id="59" name="Rounded Rectangle 58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Quarter 1 </a:t>
              </a: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5363594" y="1215334"/>
            <a:ext cx="1093733" cy="489493"/>
            <a:chOff x="735067" y="1781317"/>
            <a:chExt cx="1093733" cy="489493"/>
          </a:xfrm>
        </p:grpSpPr>
        <p:sp>
          <p:nvSpPr>
            <p:cNvPr id="65" name="Rounded Rectangle 64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4894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Quarter 2- version 2.0</a:t>
              </a:r>
            </a:p>
          </p:txBody>
        </p:sp>
      </p:grpSp>
      <p:cxnSp>
        <p:nvCxnSpPr>
          <p:cNvPr id="225" name="Straight Connector 224"/>
          <p:cNvCxnSpPr/>
          <p:nvPr/>
        </p:nvCxnSpPr>
        <p:spPr>
          <a:xfrm flipH="1">
            <a:off x="1985048" y="1409842"/>
            <a:ext cx="13419" cy="4601249"/>
          </a:xfrm>
          <a:prstGeom prst="line">
            <a:avLst/>
          </a:prstGeom>
          <a:ln w="1587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2260974" y="1962749"/>
            <a:ext cx="2919559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Interactive UI, real-time data</a:t>
            </a:r>
          </a:p>
        </p:txBody>
      </p:sp>
      <p:sp>
        <p:nvSpPr>
          <p:cNvPr id="127" name="Rounded Rectangle 126"/>
          <p:cNvSpPr/>
          <p:nvPr/>
        </p:nvSpPr>
        <p:spPr>
          <a:xfrm>
            <a:off x="5453517" y="1860435"/>
            <a:ext cx="1450244" cy="709675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Enhancements, improving search</a:t>
            </a:r>
          </a:p>
        </p:txBody>
      </p:sp>
      <p:sp>
        <p:nvSpPr>
          <p:cNvPr id="130" name="Rounded Rectangle 129"/>
          <p:cNvSpPr/>
          <p:nvPr/>
        </p:nvSpPr>
        <p:spPr>
          <a:xfrm>
            <a:off x="7040930" y="1887851"/>
            <a:ext cx="1452541" cy="49348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Partnering with other vendors</a:t>
            </a:r>
          </a:p>
        </p:txBody>
      </p:sp>
      <p:sp>
        <p:nvSpPr>
          <p:cNvPr id="139" name="Rounded Rectangle 138"/>
          <p:cNvSpPr/>
          <p:nvPr/>
        </p:nvSpPr>
        <p:spPr>
          <a:xfrm>
            <a:off x="8867253" y="1920466"/>
            <a:ext cx="1706646" cy="751016"/>
          </a:xfrm>
          <a:prstGeom prst="roundRect">
            <a:avLst/>
          </a:prstGeom>
          <a:solidFill>
            <a:srgbClr val="1C819E"/>
          </a:solidFill>
          <a:ln>
            <a:solidFill>
              <a:srgbClr val="176C8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F2F2F2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Modifying as per newly added features</a:t>
            </a:r>
          </a:p>
        </p:txBody>
      </p:sp>
      <p:grpSp>
        <p:nvGrpSpPr>
          <p:cNvPr id="141" name="Group 140"/>
          <p:cNvGrpSpPr/>
          <p:nvPr/>
        </p:nvGrpSpPr>
        <p:grpSpPr>
          <a:xfrm>
            <a:off x="7124992" y="1166073"/>
            <a:ext cx="1093733" cy="489493"/>
            <a:chOff x="735067" y="1781317"/>
            <a:chExt cx="1093733" cy="489493"/>
          </a:xfrm>
        </p:grpSpPr>
        <p:sp>
          <p:nvSpPr>
            <p:cNvPr id="142" name="Rounded Rectangle 141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4894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Quarter3 – version 3.0</a:t>
              </a:r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8943463" y="1172393"/>
            <a:ext cx="1093733" cy="233013"/>
            <a:chOff x="735067" y="1781317"/>
            <a:chExt cx="1093733" cy="233013"/>
          </a:xfrm>
        </p:grpSpPr>
        <p:sp>
          <p:nvSpPr>
            <p:cNvPr id="145" name="Rounded Rectangle 144"/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40155F1C-8FDA-4C29-A73E-D860059661AD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2330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Quarter 4</a:t>
              </a:r>
            </a:p>
          </p:txBody>
        </p:sp>
      </p:grpSp>
      <p:sp>
        <p:nvSpPr>
          <p:cNvPr id="230" name="Oval 229"/>
          <p:cNvSpPr/>
          <p:nvPr/>
        </p:nvSpPr>
        <p:spPr>
          <a:xfrm>
            <a:off x="429597" y="1676025"/>
            <a:ext cx="1227920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User Experience</a:t>
            </a:r>
          </a:p>
        </p:txBody>
      </p:sp>
      <p:sp>
        <p:nvSpPr>
          <p:cNvPr id="231" name="Oval 230"/>
          <p:cNvSpPr/>
          <p:nvPr/>
        </p:nvSpPr>
        <p:spPr>
          <a:xfrm>
            <a:off x="454926" y="2827362"/>
            <a:ext cx="1173905" cy="881054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Marketing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1D7BE5-AC96-45A6-98F0-2ACA0C47F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7AE3C-BF03-4D22-A58C-3E5630EFFACD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91075B-A95F-456D-8C08-807CE30C8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159D0-FDDA-4ACF-B155-6BF318D512AF}" type="slidenum">
              <a:rPr lang="en-US" smtClean="0"/>
              <a:t>4</a:t>
            </a:fld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FC077D18-F9D2-4B64-A9FB-19A0FEBAE7AF}"/>
              </a:ext>
            </a:extLst>
          </p:cNvPr>
          <p:cNvGrpSpPr/>
          <p:nvPr/>
        </p:nvGrpSpPr>
        <p:grpSpPr>
          <a:xfrm>
            <a:off x="2172855" y="1150367"/>
            <a:ext cx="1268808" cy="745973"/>
            <a:chOff x="735067" y="1781317"/>
            <a:chExt cx="1093733" cy="745973"/>
          </a:xfrm>
        </p:grpSpPr>
        <p:sp>
          <p:nvSpPr>
            <p:cNvPr id="76" name="Rounded Rectangle 58">
              <a:extLst>
                <a:ext uri="{FF2B5EF4-FFF2-40B4-BE49-F238E27FC236}">
                  <a16:creationId xmlns:a16="http://schemas.microsoft.com/office/drawing/2014/main" id="{BF3A9126-E46F-4E7C-872A-437CDCD9D7E4}"/>
                </a:ext>
              </a:extLst>
            </p:cNvPr>
            <p:cNvSpPr/>
            <p:nvPr/>
          </p:nvSpPr>
          <p:spPr>
            <a:xfrm rot="2700000">
              <a:off x="735067" y="1852467"/>
              <a:ext cx="90712" cy="907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33D30B8-140B-45EA-A75C-4EB2FA6C593A}"/>
                </a:ext>
              </a:extLst>
            </p:cNvPr>
            <p:cNvSpPr txBox="1"/>
            <p:nvPr/>
          </p:nvSpPr>
          <p:spPr>
            <a:xfrm>
              <a:off x="925752" y="1781317"/>
              <a:ext cx="903048" cy="74597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Ebrima" panose="02000000000000000000" pitchFamily="2" charset="0"/>
                  <a:cs typeface="Ebrima" panose="02000000000000000000" pitchFamily="2" charset="0"/>
                </a:rPr>
                <a:t>Alpha &amp; Beta Launch  </a:t>
              </a:r>
            </a:p>
          </p:txBody>
        </p:sp>
      </p:grpSp>
      <p:sp>
        <p:nvSpPr>
          <p:cNvPr id="57" name="Rounded Rectangle 205">
            <a:extLst>
              <a:ext uri="{FF2B5EF4-FFF2-40B4-BE49-F238E27FC236}">
                <a16:creationId xmlns:a16="http://schemas.microsoft.com/office/drawing/2014/main" id="{EC0E94D0-0182-46FF-905B-336B57D8950C}"/>
              </a:ext>
            </a:extLst>
          </p:cNvPr>
          <p:cNvSpPr/>
          <p:nvPr/>
        </p:nvSpPr>
        <p:spPr>
          <a:xfrm>
            <a:off x="2194895" y="3078131"/>
            <a:ext cx="2736805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SEO, SMO, Potential parking lot owners.</a:t>
            </a:r>
          </a:p>
        </p:txBody>
      </p:sp>
      <p:sp>
        <p:nvSpPr>
          <p:cNvPr id="58" name="Rounded Rectangle 205">
            <a:extLst>
              <a:ext uri="{FF2B5EF4-FFF2-40B4-BE49-F238E27FC236}">
                <a16:creationId xmlns:a16="http://schemas.microsoft.com/office/drawing/2014/main" id="{54642F97-0503-437E-9E32-003303B76EEE}"/>
              </a:ext>
            </a:extLst>
          </p:cNvPr>
          <p:cNvSpPr/>
          <p:nvPr/>
        </p:nvSpPr>
        <p:spPr>
          <a:xfrm>
            <a:off x="5404372" y="2870456"/>
            <a:ext cx="1536979" cy="1033164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2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Collaborate with new vendors, referral awards, expansio</a:t>
            </a: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n.</a:t>
            </a:r>
          </a:p>
        </p:txBody>
      </p:sp>
      <p:sp>
        <p:nvSpPr>
          <p:cNvPr id="61" name="Rounded Rectangle 205">
            <a:extLst>
              <a:ext uri="{FF2B5EF4-FFF2-40B4-BE49-F238E27FC236}">
                <a16:creationId xmlns:a16="http://schemas.microsoft.com/office/drawing/2014/main" id="{7A4E35A0-FC6B-411A-A7F7-892AFD7C18E9}"/>
              </a:ext>
            </a:extLst>
          </p:cNvPr>
          <p:cNvSpPr/>
          <p:nvPr/>
        </p:nvSpPr>
        <p:spPr>
          <a:xfrm>
            <a:off x="7039207" y="2903767"/>
            <a:ext cx="1425704" cy="840641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Email campaigns, new offers.</a:t>
            </a:r>
          </a:p>
        </p:txBody>
      </p:sp>
      <p:sp>
        <p:nvSpPr>
          <p:cNvPr id="62" name="Rounded Rectangle 205">
            <a:extLst>
              <a:ext uri="{FF2B5EF4-FFF2-40B4-BE49-F238E27FC236}">
                <a16:creationId xmlns:a16="http://schemas.microsoft.com/office/drawing/2014/main" id="{9D771811-6DB3-4B09-A9A6-0AE14A5CC359}"/>
              </a:ext>
            </a:extLst>
          </p:cNvPr>
          <p:cNvSpPr/>
          <p:nvPr/>
        </p:nvSpPr>
        <p:spPr>
          <a:xfrm>
            <a:off x="8712703" y="3110028"/>
            <a:ext cx="2736805" cy="493486"/>
          </a:xfrm>
          <a:prstGeom prst="roundRect">
            <a:avLst/>
          </a:prstGeom>
          <a:solidFill>
            <a:srgbClr val="FFBE00"/>
          </a:solidFill>
          <a:ln>
            <a:solidFill>
              <a:srgbClr val="C89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sz="1400" dirty="0">
                <a:solidFill>
                  <a:srgbClr val="404040"/>
                </a:solidFill>
                <a:ea typeface="Ebrima" panose="02000000000000000000" pitchFamily="2" charset="0"/>
                <a:cs typeface="Segoe UI" panose="020B0502040204020203" pitchFamily="34" charset="0"/>
              </a:rPr>
              <a:t>Loyalty programs, new campaigns.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F5E03504-1FB9-497C-9F6D-677F9F64CD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573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572"/>
    </mc:Choice>
    <mc:Fallback>
      <p:transition spd="slow" advTm="90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</TotalTime>
  <Words>235</Words>
  <Application>Microsoft Office PowerPoint</Application>
  <PresentationFormat>Widescreen</PresentationFormat>
  <Paragraphs>49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Visual Storyboard Use Case</vt:lpstr>
      <vt:lpstr>Visual Storyboard Use Case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PROJECTED COSTS</dc:title>
  <dc:creator>Ashmita Nigam</dc:creator>
  <cp:lastModifiedBy>Ashmita Nigam</cp:lastModifiedBy>
  <cp:revision>9</cp:revision>
  <dcterms:created xsi:type="dcterms:W3CDTF">2019-12-06T00:40:00Z</dcterms:created>
  <dcterms:modified xsi:type="dcterms:W3CDTF">2019-12-06T08:35:58Z</dcterms:modified>
</cp:coreProperties>
</file>